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271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72bf2270009e0856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67170ea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宇宙速度的理解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290e8e2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宇宙速度的计算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e9293c9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同步卫星与近地卫星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58dce78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卫星变轨的方式与特点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4cb6d707b?vop=1&amp;pid=290e8e286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我国计划在2030年前实现载人登陆月球开展科学探索，其后将探索建造月球科研试验站，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开展系统、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连续的月球探测和相关技术试验验证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.若航天员在月球表面附近高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处以初速度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水平抛出一个小球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，测出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小球运动的水平位移大小为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.若月球可视为均匀的球体，忽略月球自转，已知月球半径为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，引力常量为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4_1#4cb6d707b?vop=1&amp;pid=290e8e2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868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4cb6d707b.bracket?vop=1&amp;pid=290e8e286&amp;color=0,0,0&amp;vpa=5&amp;vtp=1"/>
          <p:cNvSpPr/>
          <p:nvPr/>
        </p:nvSpPr>
        <p:spPr>
          <a:xfrm>
            <a:off x="3455956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4cb6d707b.choices?vop=1&amp;pid=290e8e286&amp;color=0,0,0&amp;vtp=1&amp;bbb=1"/>
              <p:cNvSpPr/>
              <p:nvPr/>
            </p:nvSpPr>
            <p:spPr>
              <a:xfrm>
                <a:off x="832104" y="3114233"/>
                <a:ext cx="10533888" cy="8768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月球表面的重力加速度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月球的第一宇宙速度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h𝑅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月球的平均密度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4_2#4cb6d707b.choices?vop=1&amp;pid=290e8e28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3"/>
                <a:ext cx="10533888" cy="876872"/>
              </a:xfrm>
              <a:prstGeom prst="rect">
                <a:avLst/>
              </a:prstGeom>
              <a:blipFill>
                <a:blip r:embed="rId4"/>
                <a:stretch>
                  <a:fillRect l="-1389" b="-90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6_1#4cb6d707b?vop=1&amp;pid=290e8e286&amp;color=0,0,0&amp;vtp=1&amp;bbb=1&amp;hb=1"/>
              <p:cNvSpPr/>
              <p:nvPr/>
            </p:nvSpPr>
            <p:spPr>
              <a:xfrm>
                <a:off x="832104" y="4032506"/>
                <a:ext cx="10533888" cy="1868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【解析】由平抛运动特点可得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，联立解得月球表面的重力加速度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忽略月球自转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，在月球表面由万有引力等于重力得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月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代入上式得月球的质量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，故B错误；由万有引力提供向心力得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月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代入上式得月球的第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一宇宙速度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h𝑅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，故C错误；月球的平均密度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月</m:t>
                            </m:r>
                          </m:sub>
                        </m:sSub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𝐺𝑅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16_1#4cb6d707b?vop=1&amp;pid=290e8e28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32506"/>
                <a:ext cx="10533888" cy="1868234"/>
              </a:xfrm>
              <a:prstGeom prst="rect">
                <a:avLst/>
              </a:prstGeom>
              <a:blipFill>
                <a:blip r:embed="rId5"/>
                <a:stretch>
                  <a:fillRect l="-1389" r="-34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ced892e77?vop=1&amp;pid=e9293c943&amp;color=0,0,0&amp;vtp=1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江淹的《别赋》中写到“日下壁而沉彩，月上轩而飞光”，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形象地呈现出日月光交替转换的自然美景.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这种昼夜更替现象与地球的自转有关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，结合万有引力定律的相关知识，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18_1#ced892e77.bracket?vop=1&amp;pid=e9293c943&amp;color=0,0,0&amp;vpa=6&amp;vtp=1"/>
          <p:cNvSpPr/>
          <p:nvPr/>
        </p:nvSpPr>
        <p:spPr>
          <a:xfrm>
            <a:off x="9930860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17_2#ced892e77.choices?vop=1&amp;pid=e9293c943&amp;color=0,0,0&amp;vtp=1&amp;bbb=1"/>
          <p:cNvSpPr/>
          <p:nvPr/>
        </p:nvSpPr>
        <p:spPr>
          <a:xfrm>
            <a:off x="832104" y="2330007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若地球自转变快，则地球静止卫星的轨道变高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地球静止卫星和极地同步卫星的加速度大小不同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地球赤道上的重力加速度比两极上的重力加速度大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以地心为参考系，置于武汉和北京的物体的向心加速度大小不同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ced892e77?vop=1&amp;pid=e9293c943&amp;color=0,0,0&amp;vtp=1&amp;bt=1&amp;bbb=1&amp;hb=1"/>
              <p:cNvSpPr/>
              <p:nvPr/>
            </p:nvSpPr>
            <p:spPr>
              <a:xfrm>
                <a:off x="832104" y="150876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【解析】根据万有引力提供向心力有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𝜔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，若地球自转变快，角速度变大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球静止卫星的角速度变大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，可知地球静止卫星的轨道半径变小，即地球静止卫星的轨道变低，故A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，因为地球静止卫星和极地同步卫星的轨道半径相同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，故加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速度大小相等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，故B错误；在地球两极，物体所需的向心力为零，重力等于万有引力，即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极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极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，在赤道处，万有引力和支持力的合力提供向心力，有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赤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赤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极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，可知地球赤道上的重力加速度比两极上的重力加速度小，故C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错误；置于武汉和北京的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物体做圆周运动的半径不相同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注意：两处物体随地球自转的圆轨道的圆心不是地心）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知置于武汉和北京的物体的向心加速度大小不同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19_1#ced892e77?vop=1&amp;pid=e9293c9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r="-1447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S.19_1#ced892e77?vop=1&amp;pid=e9293c943&amp;color=0,0,0&amp;vtp=1&amp;bt=1&amp;bbb=1&amp;hb=1&amp;uw=1">
            <a:extLst>
              <a:ext uri="{FF2B5EF4-FFF2-40B4-BE49-F238E27FC236}">
                <a16:creationId xmlns:a16="http://schemas.microsoft.com/office/drawing/2014/main" id="{AD169D89-26C8-882B-60B5-2E7A57B9AAF9}"/>
              </a:ext>
            </a:extLst>
          </p:cNvPr>
          <p:cNvSpPr/>
          <p:nvPr/>
        </p:nvSpPr>
        <p:spPr>
          <a:xfrm>
            <a:off x="9430639" y="3996150"/>
            <a:ext cx="1897063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5_AS.19_1#ced892e77?vop=1&amp;pid=e9293c943&amp;color=0,0,0&amp;vtp=1&amp;bt=1&amp;bbb=1&amp;hb=1&amp;uw=1">
            <a:extLst>
              <a:ext uri="{FF2B5EF4-FFF2-40B4-BE49-F238E27FC236}">
                <a16:creationId xmlns:a16="http://schemas.microsoft.com/office/drawing/2014/main" id="{9CB2ACDA-52FC-4799-D2D1-77BE10740FA6}"/>
              </a:ext>
            </a:extLst>
          </p:cNvPr>
          <p:cNvSpPr/>
          <p:nvPr/>
        </p:nvSpPr>
        <p:spPr>
          <a:xfrm>
            <a:off x="832104" y="4442237"/>
            <a:ext cx="2971800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0_1#e17a9c89a?vop=1&amp;pid=e9293c943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为静止于地球赤道上的物体，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为地球同步卫星，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为赤道平面内沿椭圆轨道运行的卫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两卫星轨道的交点.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下列说法中正确的是(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0_1#e17a9c89a?vop=1&amp;pid=e9293c9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1_1#e17a9c89a.bracket?vop=1&amp;pid=e9293c943&amp;color=0,0,0&amp;vpa=7&amp;vtp=1"/>
          <p:cNvSpPr/>
          <p:nvPr/>
        </p:nvSpPr>
        <p:spPr>
          <a:xfrm>
            <a:off x="6322028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5_BD.20_2#e17a9c89a?htil=3&amp;vop=1&amp;pid=e9293c94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1938" y="2410017"/>
            <a:ext cx="1042416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0_3#e17a9c89a.choices?htil=3&amp;vop=1&amp;pid=e9293c943&amp;color=0,0,0&amp;vtp=1&amp;bbb=1"/>
              <p:cNvSpPr/>
              <p:nvPr/>
            </p:nvSpPr>
            <p:spPr>
              <a:xfrm>
                <a:off x="832104" y="2283017"/>
                <a:ext cx="9363456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的运行速率等于物体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的速率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的加速度大小相等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在近地点的运行速率大于卫星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的运行速率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点的加速度小于卫星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20_3#e17a9c89a.choices?htil=3&amp;vop=1&amp;pid=e9293c9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9363456" cy="1608455"/>
              </a:xfrm>
              <a:prstGeom prst="rect">
                <a:avLst/>
              </a:prstGeom>
              <a:blipFill>
                <a:blip r:embed="rId5"/>
                <a:stretch>
                  <a:fillRect l="-1563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2_1#e17a9c89a?vop=1&amp;pid=e9293c943&amp;color=0,0,0&amp;vtp=1&amp;bt=1&amp;bbb=1&amp;hb=1"/>
              <p:cNvSpPr/>
              <p:nvPr/>
            </p:nvSpPr>
            <p:spPr>
              <a:xfrm>
                <a:off x="832104" y="1512000"/>
                <a:ext cx="10533888" cy="3656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【解析】由于卫星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是地球同步卫星，所以卫星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的角速度相同，由公式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可得，卫星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行速率大于物体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的速率，故A错误；由向心加速度公式可得，物体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的向心加速度大小分别为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，由于做圆周运动的半径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，所以向心加速度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，故B错误；设卫星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近地点的运行速率为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，近地点距地心的距离为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，设一卫星绕地球做圆周运动的半径也为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，线速度大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，由卫星变轨可知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，设卫星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绕地球做圆周运动的半径为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，线速度大小为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，由万有引力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定律及牛顿第二定律得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″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″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，由以上两式可得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，综上可得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，故C正确；由牛顿第二定律得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卫星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点到地心的距离相等，所以卫星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点的加速度等于卫星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22_1#e17a9c89a?vop=1&amp;pid=e9293c9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56330"/>
              </a:xfrm>
              <a:prstGeom prst="rect">
                <a:avLst/>
              </a:prstGeom>
              <a:blipFill>
                <a:blip r:embed="rId3"/>
                <a:stretch>
                  <a:fillRect l="-1389" r="-1620" b="-38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64ea91b30?vop=1&amp;pid=e9293c943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为地球赤道上的物体，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为沿地球表面附近做匀速圆周运动的人造卫星，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为地球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同步卫星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.关于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做匀速圆周运动的说法中错误的是(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3_1#64ea91b30?vop=1&amp;pid=e9293c9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7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4_1#64ea91b30.bracket?vop=1&amp;pid=e9293c943&amp;color=0,0,0&amp;vpa=8&amp;vtp=1"/>
          <p:cNvSpPr/>
          <p:nvPr/>
        </p:nvSpPr>
        <p:spPr>
          <a:xfrm>
            <a:off x="6702265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5_BD.23_2#64ea91b30?vop=1&amp;pid=e9293c94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624" y="2410017"/>
            <a:ext cx="2203704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3_3#64ea91b30.choices?vop=1&amp;pid=e9293c943&amp;color=0,0,0&amp;vtp=1&amp;bbb=1"/>
              <p:cNvSpPr/>
              <p:nvPr/>
            </p:nvSpPr>
            <p:spPr>
              <a:xfrm>
                <a:off x="832104" y="3591117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三物体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，都仅由万有引力提供向心力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周期关系为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线速度的大小关系为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向心加速度的大小关系为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23_3#64ea91b30.choices?vop=1&amp;pid=e9293c94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91117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5_1#64ea91b30?vop=1&amp;pid=e9293c943&amp;color=0,0,0&amp;vtp=1&amp;bt=1&amp;bbb=1&amp;hb=1"/>
              <p:cNvSpPr/>
              <p:nvPr/>
            </p:nvSpPr>
            <p:spPr>
              <a:xfrm>
                <a:off x="832104" y="1512000"/>
                <a:ext cx="10533888" cy="322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围绕地球做匀速圆周运动，由万有引力提供向心力，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为地球赤道上的物体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，由万有引力和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支持力的合力提供向心力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的轨道半径分别为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为地球同步卫星，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地球赤道上的物体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，两者的周期均与地球自转周期相等，对于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，根据开普勒第三定律有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的角速度相等，且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C正确；对于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25_1#64ea91b30?vop=1&amp;pid=e9293c9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224530"/>
              </a:xfrm>
              <a:prstGeom prst="rect">
                <a:avLst/>
              </a:prstGeom>
              <a:blipFill>
                <a:blip r:embed="rId3"/>
                <a:stretch>
                  <a:fillRect l="-1389" r="-2604" b="-4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6_1#64ea91b30?vop=1&amp;pid=e9293c943&amp;color=0,0,0&amp;vtp=1&amp;bt=1&amp;bbb=1&amp;hb=1"/>
              <p:cNvSpPr/>
              <p:nvPr/>
            </p:nvSpPr>
            <p:spPr>
              <a:xfrm>
                <a:off x="832104" y="1512000"/>
                <a:ext cx="10533888" cy="1659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混淆环绕卫星和星体表面的物体的运动规律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同步卫星和近地卫星都是由万有引力提供向心力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即都满足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上式比较各物理量的大小关系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越大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越小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越大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而同步卫星和赤道上物体做圆周运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动的周期和角速度都相同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因此要通过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比较两者的线速度和向心加速度的大小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EX.26_1#64ea91b30?vop=1&amp;pid=e9293c94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59255"/>
              </a:xfrm>
              <a:prstGeom prst="rect">
                <a:avLst/>
              </a:prstGeom>
              <a:blipFill>
                <a:blip r:embed="rId3"/>
                <a:stretch>
                  <a:fillRect l="-1389" r="-984" b="-8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7_1#e7fa2e3e5?vop=1&amp;pid=858dce789&amp;color=0,0,0&amp;vtp=1&amp;bt=1&amp;bbb=1"/>
          <p:cNvSpPr/>
          <p:nvPr/>
        </p:nvSpPr>
        <p:spPr>
          <a:xfrm>
            <a:off x="832104" y="1508760"/>
            <a:ext cx="10672763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）如图所示，1、2轨道分别是天宫二号飞船在变轨前、后的轨道，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8_1#e7fa2e3e5.bracket?vop=1&amp;pid=858dce789&amp;color=0,0,0&amp;vpa=9&amp;vtp=1&amp;bbb=1"/>
          <p:cNvSpPr/>
          <p:nvPr/>
        </p:nvSpPr>
        <p:spPr>
          <a:xfrm>
            <a:off x="10500772" y="150495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/>
          </a:p>
        </p:txBody>
      </p:sp>
      <p:pic>
        <p:nvPicPr>
          <p:cNvPr id="4" name="QC_5_BD.27_2#e7fa2e3e5?htil=4&amp;vop=1&amp;pid=858dce789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0375" y="2002790"/>
            <a:ext cx="141732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27_3#e7fa2e3e5.choices?htil=4&amp;vop=1&amp;pid=858dce789&amp;color=0,0,0&amp;vtp=1&amp;bbb=1&amp;hs=1"/>
          <p:cNvSpPr/>
          <p:nvPr/>
        </p:nvSpPr>
        <p:spPr>
          <a:xfrm>
            <a:off x="832104" y="1922780"/>
            <a:ext cx="897940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飞船从1轨道变到2轨道要点火加速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飞船在1轨道的周期大于2轨道的周期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飞船在1轨道的速度大于2轨道的速度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飞船在1轨道的加速度大于2轨道的加速度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9_1#e7fa2e3e5?vop=1&amp;pid=858dce789&amp;color=0,0,0&amp;vtp=1&amp;bbb=1&amp;hb=1&amp;hs=1"/>
              <p:cNvSpPr/>
              <p:nvPr/>
            </p:nvSpPr>
            <p:spPr>
              <a:xfrm>
                <a:off x="832104" y="3526790"/>
                <a:ext cx="10533888" cy="1395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【解析】根据万有引力提供向心力可得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知卫星的轨道越高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，速率越小，周期越大，向心加速度越小，B错误，C、D正确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，飞船由低轨道变到高轨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道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，需要加速，A正确.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29_1#e7fa2e3e5?vop=1&amp;pid=858dce789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6790"/>
                <a:ext cx="10533888" cy="1395730"/>
              </a:xfrm>
              <a:prstGeom prst="rect">
                <a:avLst/>
              </a:prstGeom>
              <a:blipFill>
                <a:blip r:embed="rId4"/>
                <a:stretch>
                  <a:fillRect l="-1389" r="-1447" b="-9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0_1#b04174a8b?vop=1&amp;pid=858dce789&amp;color=0,0,0&amp;vtp=1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如图所示，卫星先后在近地圆轨道1、椭圆形的转移轨道2和同步轨道3上运动，轨道1、2相切于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2、3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则卫星(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30_1#b04174a8b?vop=1&amp;pid=858dce78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315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1_1#b04174a8b.bracket?vop=1&amp;pid=858dce789&amp;color=0,0,0&amp;vpa=10&amp;vtp=1"/>
          <p:cNvSpPr/>
          <p:nvPr/>
        </p:nvSpPr>
        <p:spPr>
          <a:xfrm>
            <a:off x="3500215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5_BD.30_2#b04174a8b?htil=5&amp;vop=1&amp;pid=858dce78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8230" y="2410017"/>
            <a:ext cx="1188720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0_3#b04174a8b.choices?htil=5&amp;vop=1&amp;pid=858dce789&amp;color=0,0,0&amp;vtp=1&amp;bbb=1"/>
              <p:cNvSpPr/>
              <p:nvPr/>
            </p:nvSpPr>
            <p:spPr>
              <a:xfrm>
                <a:off x="832104" y="2283017"/>
                <a:ext cx="9217152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在轨道2上运行的周期大于在轨道3上运行的周期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在轨道1上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点的速度大于在轨道2上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在轨道1上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点的速度大于在轨道2上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在轨道2上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点的加速度大于在轨道3上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30_3#b04174a8b.choices?htil=5&amp;vop=1&amp;pid=858dce78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9217152" cy="1608455"/>
              </a:xfrm>
              <a:prstGeom prst="rect">
                <a:avLst/>
              </a:prstGeom>
              <a:blipFill>
                <a:blip r:embed="rId5"/>
                <a:stretch>
                  <a:fillRect l="-1587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f1916e90.fixed?pid=e5fa3affa&amp;color=255,240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万有引力与宇宙航行</a:t>
            </a:r>
            <a:endParaRPr lang="en-US" altLang="zh-CN" sz="4400" dirty="0"/>
          </a:p>
        </p:txBody>
      </p:sp>
      <p:sp>
        <p:nvSpPr>
          <p:cNvPr id="3" name="C_2_BD#3f1916e90.fixed?pid=e5fa3aff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第4节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宇宙航行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2_1#b04174a8b?vop=1&amp;pid=858dce789&amp;color=0,0,0&amp;vtp=1&amp;bt=1&amp;bbb=1&amp;hb=1"/>
              <p:cNvSpPr/>
              <p:nvPr/>
            </p:nvSpPr>
            <p:spPr>
              <a:xfrm>
                <a:off x="832104" y="1508760"/>
                <a:ext cx="10533888" cy="322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，在轨道2上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点与地心间的距离和在轨道3上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与地心间的距离相同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，因此在轨道2上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点的加速度等于在轨道3上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点的加速度，故D错误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；根据开普勒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第三定律有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，即卫星在轨道2上运行的周期小于在轨道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3上运行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的周期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，故A错误；卫星从轨道1上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点进入轨道2需要加速，因此卫星在轨道1上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点的速度小于在轨道2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点的速度，故B错误；根据牛顿第二定律有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，卫星从轨道2上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点进入轨道3需要加速，因此有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，即卫星在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轨道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1上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点的速度大于在轨道2上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32_1#b04174a8b?vop=1&amp;pid=858dce78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24530"/>
              </a:xfrm>
              <a:prstGeom prst="rect">
                <a:avLst/>
              </a:prstGeom>
              <a:blipFill>
                <a:blip r:embed="rId3"/>
                <a:stretch>
                  <a:fillRect l="-1389" r="-521" b="-43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3_1#7c78743e2?htil=6&amp;vop=1&amp;pid=858dce78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0398" y="1594296"/>
            <a:ext cx="3008376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33_2#7c78743e2?htil=6&amp;vop=1&amp;pid=858dce789&amp;color=0,0,0&amp;vtp=1&amp;bt=1&amp;bbb=1&amp;hb=1"/>
              <p:cNvSpPr/>
              <p:nvPr/>
            </p:nvSpPr>
            <p:spPr>
              <a:xfrm>
                <a:off x="832104" y="1512000"/>
                <a:ext cx="738835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如图为嫦娥三号登月轨迹示意图.图中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点为环地球运行的近地点，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点为环月球运行的近月点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为环月球运行的圆轨道，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为环月球运行的椭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圆轨道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下列说法中正确的是(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33_2#7c78743e2?htil=6&amp;vop=1&amp;pid=858dce78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388352" cy="1189355"/>
              </a:xfrm>
              <a:prstGeom prst="rect">
                <a:avLst/>
              </a:prstGeom>
              <a:blipFill>
                <a:blip r:embed="rId4"/>
                <a:stretch>
                  <a:fillRect l="-198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4_1#7c78743e2.bracket?vop=1&amp;pid=858dce789&amp;color=0,0,0&amp;vpa=11&amp;vtp=1"/>
          <p:cNvSpPr/>
          <p:nvPr/>
        </p:nvSpPr>
        <p:spPr>
          <a:xfrm>
            <a:off x="39872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3_3#7c78743e2.choices?htil=6&amp;vop=1&amp;pid=858dce789&amp;color=0,0,0&amp;vtp=1&amp;bbb=1&amp;hb=1"/>
              <p:cNvSpPr/>
              <p:nvPr/>
            </p:nvSpPr>
            <p:spPr>
              <a:xfrm>
                <a:off x="832104" y="2707832"/>
                <a:ext cx="7388352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嫦娥三号在环地球圆轨道上的运行速度一定大于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7.9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嫦娥三号的发射速度必须大于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设嫦娥三号在圆轨道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，在椭圆轨道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嫦娥三号从椭圆轨道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进入圆轨道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时，必须在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点减速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BD.33_3#7c78743e2.choices?htil=6&amp;vop=1&amp;pid=858dce78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7388352" cy="2027555"/>
              </a:xfrm>
              <a:prstGeom prst="rect">
                <a:avLst/>
              </a:prstGeom>
              <a:blipFill>
                <a:blip r:embed="rId5"/>
                <a:stretch>
                  <a:fillRect l="-1980" r="-2063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5_1#7c78743e2?vop=1&amp;pid=858dce789&amp;color=0,0,0&amp;vtp=1&amp;bt=1&amp;bbb=1&amp;hb=1"/>
              <p:cNvSpPr/>
              <p:nvPr/>
            </p:nvSpPr>
            <p:spPr>
              <a:xfrm>
                <a:off x="832104" y="1512000"/>
                <a:ext cx="10533888" cy="204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【解析】第一宇宙速度是地球人造卫星贴近地面做圆周运动的环绕速度，是最大环绕速度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，故嫦娥三号在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环地球圆轨道上的运行速度小于第一宇宙速度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7.9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，故A错误；地球的第二宇宙速度大小为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发射速度达到此值时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，卫星将脱离地球的束缚，绕太阳运动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，故嫦娥三号的发射速度不可能大于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，故B错误；根据牛顿第二定律，有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，由此可知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；嫦娥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三号从椭圆轨道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进入圆轨道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时，做近心运动，必须在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点减速，故D正确.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35_1#7c78743e2?vop=1&amp;pid=858dce78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43430"/>
              </a:xfrm>
              <a:prstGeom prst="rect">
                <a:avLst/>
              </a:prstGeom>
              <a:blipFill>
                <a:blip r:embed="rId3"/>
                <a:stretch>
                  <a:fillRect l="-1389" r="-3241" b="-7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6_1#03833e17e?htil=7&amp;vop=1&amp;pid=4814ba47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3218" y="1594296"/>
            <a:ext cx="1444752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36_2#03833e17e?htil=7&amp;vop=1&amp;pid=4814ba47a&amp;color=0,0,0&amp;vtp=1&amp;bt=1&amp;bbb=1&amp;hb=1&amp;hs=1"/>
              <p:cNvSpPr/>
              <p:nvPr/>
            </p:nvSpPr>
            <p:spPr>
              <a:xfrm>
                <a:off x="832104" y="1512000"/>
                <a:ext cx="8961120" cy="989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如图所示，嫦娥六号绕月球沿椭圆轨道运动，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为长轴.已知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两点距月球球心的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距离分别为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，运行至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只考虑其受到的月球引力，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则嫦娥六号(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36_2#03833e17e?htil=7&amp;vop=1&amp;pid=4814ba47a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961120" cy="989330"/>
              </a:xfrm>
              <a:prstGeom prst="rect">
                <a:avLst/>
              </a:prstGeom>
              <a:blipFill>
                <a:blip r:embed="rId4"/>
                <a:stretch>
                  <a:fillRect l="-1633" t="-4321" b="-148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7_1#03833e17e.bracket?vop=1&amp;pid=4814ba47a&amp;color=0,0,0&amp;vpa=12&amp;vtp=1"/>
          <p:cNvSpPr/>
          <p:nvPr/>
        </p:nvSpPr>
        <p:spPr>
          <a:xfrm>
            <a:off x="2158460" y="2196466"/>
            <a:ext cx="3317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6_3#03833e17e.choices?htil=7&amp;vop=1&amp;pid=4814ba47a&amp;color=0,0,0&amp;vtp=1&amp;bbb=1&amp;hs=1"/>
              <p:cNvSpPr/>
              <p:nvPr/>
            </p:nvSpPr>
            <p:spPr>
              <a:xfrm>
                <a:off x="832104" y="2491932"/>
                <a:ext cx="8961120" cy="95288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4588510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运行至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运行至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  <a:tabLst>
                    <a:tab pos="4588510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运行至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点时的加速度大小为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36_3#03833e17e.choices?htil=7&amp;vop=1&amp;pid=4814ba47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91932"/>
                <a:ext cx="8961120" cy="952881"/>
              </a:xfrm>
              <a:prstGeom prst="rect">
                <a:avLst/>
              </a:prstGeom>
              <a:blipFill>
                <a:blip r:embed="rId5"/>
                <a:stretch>
                  <a:fillRect l="-1633" b="-51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8_1#03833e17e?vop=1&amp;pid=4814ba47a&amp;color=0,0,0&amp;vtp=1&amp;bbb=1&amp;hb=1&amp;hs=1"/>
              <p:cNvSpPr/>
              <p:nvPr/>
            </p:nvSpPr>
            <p:spPr>
              <a:xfrm>
                <a:off x="832104" y="3444432"/>
                <a:ext cx="10533888" cy="23504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点构建一个以月球球心为圆心的半径为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的圆轨道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，嫦娥六号在该圆轨道上运动的速度大小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，从椭圆轨道需要减速做近心运动进入圆轨道，故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，在圆轨道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点的加速度大小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，在椭圆轨道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，故A、C错误；过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点构建一个以月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球球心为圆心的半径为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的圆轨道，嫦娥六号在该圆轨道上运动的速度大小设为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从椭圆轨道需要加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速做离心运动进入该圆轨道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通法攻略22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卫星变轨问题）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，则在圆轨道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点的加速度大小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，则在椭圆轨道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38_1#03833e17e?vop=1&amp;pid=4814ba47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44432"/>
                <a:ext cx="10533888" cy="2350453"/>
              </a:xfrm>
              <a:prstGeom prst="rect">
                <a:avLst/>
              </a:prstGeom>
              <a:blipFill>
                <a:blip r:embed="rId6"/>
                <a:stretch>
                  <a:fillRect l="-1389" t="-1813" r="-231" b="-15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EX.39_1#03833e17e?vop=1&amp;pid=4814ba47a&amp;color=0,0,0&amp;vtp=1&amp;bbb=1"/>
          <p:cNvSpPr/>
          <p:nvPr/>
        </p:nvSpPr>
        <p:spPr>
          <a:xfrm>
            <a:off x="832104" y="5755832"/>
            <a:ext cx="105338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过近月点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远月点分别构建一个圆轨道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巧妙利用卫星变轨的结论解题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8" name="QC_4_AS.38_1#03833e17e?vop=1&amp;pid=4814ba47a&amp;color=0,0,0&amp;vtp=1&amp;bbb=1&amp;hb=1&amp;hs=1&amp;uw=1">
            <a:extLst>
              <a:ext uri="{FF2B5EF4-FFF2-40B4-BE49-F238E27FC236}">
                <a16:creationId xmlns:a16="http://schemas.microsoft.com/office/drawing/2014/main" id="{1952956C-B574-1CD1-3E26-60F7D9F24808}"/>
              </a:ext>
            </a:extLst>
          </p:cNvPr>
          <p:cNvSpPr/>
          <p:nvPr/>
        </p:nvSpPr>
        <p:spPr>
          <a:xfrm>
            <a:off x="9358376" y="4625310"/>
            <a:ext cx="1897063" cy="3433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9" name="QC_4_AS.38_1#03833e17e?vop=1&amp;pid=4814ba47a&amp;color=0,0,0&amp;vtp=1&amp;bbb=1&amp;hb=1&amp;hs=1&amp;uw=1">
            <a:extLst>
              <a:ext uri="{FF2B5EF4-FFF2-40B4-BE49-F238E27FC236}">
                <a16:creationId xmlns:a16="http://schemas.microsoft.com/office/drawing/2014/main" id="{A0AEF58E-621D-D652-E200-CA31E6E06361}"/>
              </a:ext>
            </a:extLst>
          </p:cNvPr>
          <p:cNvSpPr/>
          <p:nvPr/>
        </p:nvSpPr>
        <p:spPr>
          <a:xfrm>
            <a:off x="832104" y="4968210"/>
            <a:ext cx="2743200" cy="3433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0_1#167ab9ad4?htil=8&amp;vop=1&amp;pid=4814ba47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9920" y="1594296"/>
            <a:ext cx="2203704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0_2#167ab9ad4?htil=8&amp;vop=1&amp;pid=4814ba47a&amp;color=0,0,0&amp;vtp=1&amp;bt=1&amp;bbb=1&amp;hb=1&amp;hs=1"/>
              <p:cNvSpPr/>
              <p:nvPr/>
            </p:nvSpPr>
            <p:spPr>
              <a:xfrm>
                <a:off x="832104" y="1512000"/>
                <a:ext cx="8202168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）如图所示是在某科幻电影里太空电梯的示意图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，其主体结构为用硬质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绝缘杆做成的太空电梯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：一端固定在地球赤道上，另一端向太空中延伸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，且杆的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延长线通过地心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.电梯箱在图示位置时电梯箱里分别有三个物体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相对电梯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箱静止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在同步卫星轨道上.以地心为参考系，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40_2#167ab9ad4?htil=8&amp;vop=1&amp;pid=4814ba47a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202168" cy="1570355"/>
              </a:xfrm>
              <a:prstGeom prst="rect">
                <a:avLst/>
              </a:prstGeom>
              <a:blipFill>
                <a:blip r:embed="rId4"/>
                <a:stretch>
                  <a:fillRect l="-1784" t="-775" r="-446" b="-89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41_1#167ab9ad4.bracket?vop=1&amp;pid=4814ba47a&amp;color=0,0,0&amp;vpa=13&amp;vtp=1&amp;bbb=1"/>
          <p:cNvSpPr/>
          <p:nvPr/>
        </p:nvSpPr>
        <p:spPr>
          <a:xfrm>
            <a:off x="7669499" y="2721929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0_3#167ab9ad4.choices?vop=1&amp;pid=4814ba47a&amp;color=0,0,0&amp;vtp=1&amp;bbb=1&amp;hs=1"/>
              <p:cNvSpPr/>
              <p:nvPr/>
            </p:nvSpPr>
            <p:spPr>
              <a:xfrm>
                <a:off x="832104" y="3093404"/>
                <a:ext cx="10533888" cy="75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电梯箱对物体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的作用力指向地面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电梯箱对物体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的作用力指向地面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的向心加速度小于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的向心加速度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的向心加速度小于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的向心加速度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0_3#167ab9ad4.choices?vop=1&amp;pid=4814ba47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93404"/>
                <a:ext cx="10533888" cy="757555"/>
              </a:xfrm>
              <a:prstGeom prst="rect">
                <a:avLst/>
              </a:prstGeom>
              <a:blipFill>
                <a:blip r:embed="rId5"/>
                <a:stretch>
                  <a:fillRect l="-1389" b="-18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2_1#167ab9ad4?vop=1&amp;pid=4814ba47a&amp;color=0,0,0&amp;vtp=1&amp;bbb=1&amp;hb=1"/>
              <p:cNvSpPr/>
              <p:nvPr/>
            </p:nvSpPr>
            <p:spPr>
              <a:xfrm>
                <a:off x="832104" y="3859213"/>
                <a:ext cx="10533888" cy="20133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随太空电梯做圆周运动，角速度与地球自转角速度、同步卫星的角速度相同，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对同步卫星，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由万有引力提供向心力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的轨道半径小于同步卫星的轨道半径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，所需向心力小于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万有引力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，故电梯箱对物体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的作用力方向背离地面，故A错误；根据上述分析可知，物体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的轨道半径大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于同步卫星的轨道半径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，因此电梯箱对物体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的作用力指向地面，故B正确；根据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的角速度相等，轨道半径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42_1#167ab9ad4?vop=1&amp;pid=4814ba4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59213"/>
                <a:ext cx="10533888" cy="2013395"/>
              </a:xfrm>
              <a:prstGeom prst="rect">
                <a:avLst/>
              </a:prstGeom>
              <a:blipFill>
                <a:blip r:embed="rId6"/>
                <a:stretch>
                  <a:fillRect l="-1389" r="-2720" b="-6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3_1#d69d6b833?htil=9&amp;vop=1&amp;pid=4814ba47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1918" y="1594296"/>
            <a:ext cx="1965960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43_2#d69d6b833?htil=9&amp;vop=1&amp;pid=4814ba47a&amp;color=0,0,0&amp;vtp=1&amp;bt=1&amp;bbb=1&amp;hb=1"/>
          <p:cNvSpPr/>
          <p:nvPr/>
        </p:nvSpPr>
        <p:spPr>
          <a:xfrm>
            <a:off x="832104" y="1512000"/>
            <a:ext cx="843076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）2023年10月26日17时46分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，我国发射的神舟十七号载人飞船与已在轨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的空间站组合体完成自主快速交会对接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，它们在地球上空的对接过程如图所示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下列说法中正确的是(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4_AN.44_1#d69d6b833.bracket?vop=1&amp;pid=4814ba47a&amp;color=0,0,0&amp;vpa=14&amp;vtp=1&amp;bbb=1"/>
          <p:cNvSpPr/>
          <p:nvPr/>
        </p:nvSpPr>
        <p:spPr>
          <a:xfrm>
            <a:off x="3098260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3_3#d69d6b833.choices?htil=9&amp;vop=1&amp;pid=4814ba47a&amp;color=0,0,0&amp;vtp=1&amp;bbb=1&amp;hb=1"/>
              <p:cNvSpPr/>
              <p:nvPr/>
            </p:nvSpPr>
            <p:spPr>
              <a:xfrm>
                <a:off x="832104" y="2754822"/>
                <a:ext cx="843076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神舟十七号的发射速度应大于第一宇宙速度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神舟十七号进入Ⅱ轨道后周期变长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卫星”若要与空间站对接，可以在Ⅲ轨道上点火加速追上空间站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神舟十七号在Ⅱ轨道上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点点火加速进入Ⅲ轨道，则在Ⅲ轨道上的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Ⅱ轨道上的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BD.43_3#d69d6b833.choices?htil=9&amp;vop=1&amp;pid=4814ba47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54822"/>
                <a:ext cx="8430768" cy="2030730"/>
              </a:xfrm>
              <a:prstGeom prst="rect">
                <a:avLst/>
              </a:prstGeom>
              <a:blipFill>
                <a:blip r:embed="rId4"/>
                <a:stretch>
                  <a:fillRect l="-1735" r="-578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5_1#d69d6b833?vop=1&amp;pid=4814ba47a&amp;color=0,0,0&amp;vtp=1&amp;bt=1&amp;bbb=1&amp;hb=1"/>
              <p:cNvSpPr/>
              <p:nvPr/>
            </p:nvSpPr>
            <p:spPr>
              <a:xfrm>
                <a:off x="832104" y="1512000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【解析】第一宇宙速度是人造地球卫星的最小发射速度，发射神舟十七号的速度大于第一宇宙速度，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故A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；由开普勒第三定律知，神舟十七号进入Ⅱ轨道后周期变长，故B正确；“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卫星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”若要与空间站对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卫星”应该由低轨道到高轨道，对接开始时需要点火加速，脱离原有轨道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，此后做离心运动与空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间站实现对接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，若在同一轨道，“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卫星”点火加速，轨道会变得更高，故C错误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；根据牛顿第二定律有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，在Ⅲ轨道上的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点的加速度等于在Ⅱ轨道上的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点的加速度，故D错误.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45_1#d69d6b833?vop=1&amp;pid=4814ba4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95500"/>
              </a:xfrm>
              <a:prstGeom prst="rect">
                <a:avLst/>
              </a:prstGeom>
              <a:blipFill>
                <a:blip r:embed="rId3"/>
                <a:stretch>
                  <a:fillRect l="-1389" r="-926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6_1#a176c4ff5?vop=1&amp;pid=4814ba47a&amp;color=0,0,0&amp;vtp=1&amp;bt=1&amp;bbb=1&amp;hb=1"/>
              <p:cNvSpPr/>
              <p:nvPr/>
            </p:nvSpPr>
            <p:spPr>
              <a:xfrm>
                <a:off x="832104" y="1512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某科研小组在模拟环境下开展科学探究.如图甲所示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，航天员驾驶月球探测车在半球形陨石坑内进行科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学考察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，通过车载速度传感器与压力传感器，可测得探测车经过陨石坑最低点时的车速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和对月球地面压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，根据多次测出的数据得到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图像如图乙中直线所示.已知探测车与航天员总质量为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，月球半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径为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，引力常量为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.忽略月球自转，求：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46_1#a176c4ff5?vop=1&amp;pid=4814ba47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405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46_3#a176c4ff5?iti=1&amp;htil=1&amp;vop=1&amp;pid=4814ba4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3432" y="3671000"/>
            <a:ext cx="2304288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46_4#a176c4ff5?iti=2&amp;htil=1&amp;vop=1&amp;pid=4814ba47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9560" y="3241232"/>
            <a:ext cx="1636776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46_5#a176c4ff5?iti=1&amp;htil=1&amp;vop=1&amp;pid=4814ba47a&amp;color=0,0,0&amp;vtp=1"/>
          <p:cNvSpPr/>
          <p:nvPr/>
        </p:nvSpPr>
        <p:spPr>
          <a:xfrm>
            <a:off x="3325082" y="4995864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6" name="QO_4_BD.46_6#a176c4ff5?iti=2&amp;htil=1&amp;vop=1&amp;pid=4814ba47a&amp;color=0,0,0&amp;vtp=1"/>
          <p:cNvSpPr/>
          <p:nvPr/>
        </p:nvSpPr>
        <p:spPr>
          <a:xfrm>
            <a:off x="8587454" y="4995864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7_1#920698611?vop=1&amp;pid=a176c4ff5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（1）月球的质量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7_1#920698611?vop=1&amp;pid=a176c4ff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8_1#920698611?vop=1&amp;pid=a176c4ff5&amp;color=0,0,0&amp;vtp=1&amp;bbb=1"/>
              <p:cNvSpPr/>
              <p:nvPr/>
            </p:nvSpPr>
            <p:spPr>
              <a:xfrm>
                <a:off x="832104" y="1878522"/>
                <a:ext cx="10533888" cy="4594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48_1#920698611?vop=1&amp;pid=a176c4ff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459423"/>
              </a:xfrm>
              <a:prstGeom prst="rect">
                <a:avLst/>
              </a:prstGeom>
              <a:blipFill>
                <a:blip r:embed="rId4"/>
                <a:stretch>
                  <a:fillRect l="-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9_1#920698611?vop=1&amp;pid=a176c4ff5&amp;color=0,0,0&amp;vtp=1&amp;bbb=1&amp;hb=1"/>
              <p:cNvSpPr/>
              <p:nvPr/>
            </p:nvSpPr>
            <p:spPr>
              <a:xfrm>
                <a:off x="832104" y="2346327"/>
                <a:ext cx="10533888" cy="14627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【解析】当探测车速度为零时，重力大小等于对地面的压力大小，由图乙可知，此时压力为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，设月球表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面的重力加速度为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.忽略自转的影响，万有引力等于重力，有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，联立可得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9_1#920698611?vop=1&amp;pid=a176c4ff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46327"/>
                <a:ext cx="10533888" cy="1462723"/>
              </a:xfrm>
              <a:prstGeom prst="rect">
                <a:avLst/>
              </a:prstGeom>
              <a:blipFill>
                <a:blip r:embed="rId5"/>
                <a:stretch>
                  <a:fillRect l="-1389" r="-463" b="-54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0_1#74165c00f?vop=1&amp;pid=a176c4ff5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（2）月球卫星的最小发射速度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0_1#74165c00f?vop=1&amp;pid=a176c4ff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1_1#74165c00f?vop=1&amp;pid=a176c4ff5&amp;color=0,0,0&amp;vtp=1&amp;bbb=1"/>
              <p:cNvSpPr/>
              <p:nvPr/>
            </p:nvSpPr>
            <p:spPr>
              <a:xfrm>
                <a:off x="832104" y="1878522"/>
                <a:ext cx="10533888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51_1#74165c00f?vop=1&amp;pid=a176c4ff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622300"/>
              </a:xfrm>
              <a:prstGeom prst="rect">
                <a:avLst/>
              </a:prstGeom>
              <a:blipFill>
                <a:blip r:embed="rId4"/>
                <a:stretch>
                  <a:fillRect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52_1#74165c00f?vop=1&amp;pid=a176c4ff5&amp;color=0,0,0&amp;vtp=1&amp;bbb=1&amp;hb=1"/>
              <p:cNvSpPr/>
              <p:nvPr/>
            </p:nvSpPr>
            <p:spPr>
              <a:xfrm>
                <a:off x="832104" y="2500822"/>
                <a:ext cx="10533888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【解析】月球卫星的最小发射速度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即月球近地卫星的环绕速度大小，在月球表面附近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，由万有引力提供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向心力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𝑅𝑎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52_1#74165c00f?vop=1&amp;pid=a176c4ff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00822"/>
                <a:ext cx="10533888" cy="1041400"/>
              </a:xfrm>
              <a:prstGeom prst="rect">
                <a:avLst/>
              </a:prstGeom>
              <a:blipFill>
                <a:blip r:embed="rId5"/>
                <a:stretch>
                  <a:fillRect l="-1389" r="-1331" b="-23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1087e9a9?vop=1&amp;pid=67170ea94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关于宇宙速度，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_1#f1087e9a9.bracket?vop=1&amp;pid=67170ea94&amp;color=0,0,0&amp;vpa=1&amp;vtp=1"/>
          <p:cNvSpPr/>
          <p:nvPr/>
        </p:nvSpPr>
        <p:spPr>
          <a:xfrm>
            <a:off x="474767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f1087e9a9.choices?vop=1&amp;pid=67170ea94&amp;color=0,0,0&amp;vtp=1&amp;bbb=1"/>
              <p:cNvSpPr/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第二宇宙速度的大小为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16.7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第三宇宙速度是物体挣脱地球的引力的最小发射速度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第一宇宙速度是物体在地面附近绕地球做匀速圆周运动的速度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第一宇宙速度是最大的发射速度，也是最小的环绕速度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_2#f1087e9a9.choices?vop=1&amp;pid=67170ea9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_1#f1087e9a9?vop=1&amp;pid=67170ea94&amp;color=0,0,0&amp;vtp=1&amp;bbb=1&amp;hb=1"/>
              <p:cNvSpPr/>
              <p:nvPr/>
            </p:nvSpPr>
            <p:spPr>
              <a:xfrm>
                <a:off x="832104" y="347599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【解析】第二宇宙速度大小为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，第三宇宙速度大小为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16.7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；第三宇宙速度是地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球上的物体挣脱太阳引力束缚的最小发射速度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；第一宇宙速度是物体在地面附近绕地球做圆周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，是最大环绕速度，也是最小发射速度，故C正确，D错误.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3_1#f1087e9a9?vop=1&amp;pid=67170ea9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5990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r="-521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3_1#5233097c3?vop=1&amp;pid=a176c4ff5&amp;color=0,0,0&amp;vtp=1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（3）陨石坑的半径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3_1#5233097c3?vop=1&amp;pid=a176c4ff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4_1#5233097c3?vop=1&amp;pid=a176c4ff5&amp;color=0,0,0&amp;vtp=1&amp;bbb=1"/>
              <p:cNvSpPr/>
              <p:nvPr/>
            </p:nvSpPr>
            <p:spPr>
              <a:xfrm>
                <a:off x="832104" y="1878522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54_1#5233097c3?vop=1&amp;pid=a176c4ff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501333"/>
              </a:xfrm>
              <a:prstGeom prst="rect">
                <a:avLst/>
              </a:prstGeom>
              <a:blipFill>
                <a:blip r:embed="rId4"/>
                <a:stretch>
                  <a:fillRect l="-579" b="-12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55_1#5233097c3?vop=1&amp;pid=a176c4ff5&amp;color=0,0,0&amp;vtp=1&amp;bbb=1&amp;hb=1"/>
              <p:cNvSpPr/>
              <p:nvPr/>
            </p:nvSpPr>
            <p:spPr>
              <a:xfrm>
                <a:off x="832104" y="2383157"/>
                <a:ext cx="10533888" cy="8780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【解析】车对月球地面的压力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与月球地面对车的支持力等大反向，故探测车在陨石坑最低点处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.由图乙知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𝑚𝑐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55_1#5233097c3?vop=1&amp;pid=a176c4ff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83157"/>
                <a:ext cx="10533888" cy="878078"/>
              </a:xfrm>
              <a:prstGeom prst="rect">
                <a:avLst/>
              </a:prstGeom>
              <a:blipFill>
                <a:blip r:embed="rId5"/>
                <a:stretch>
                  <a:fillRect l="-1389" b="-90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4_1#f1087e9a9?vop=1&amp;pid=67170ea94&amp;color=0,0,0&amp;vtp=1&amp;bt=1&amp;bbb=1&amp;hb=1"/>
              <p:cNvSpPr/>
              <p:nvPr/>
            </p:nvSpPr>
            <p:spPr>
              <a:xfrm>
                <a:off x="832104" y="1512000"/>
                <a:ext cx="10533888" cy="3068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“最小发射速度”和“最大环绕速度”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最小发射速度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是因为发射卫星要克服地球对它的引力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所以向高轨道发射卫星比向低轨道发射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卫星困难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近地轨道是人造卫星的最低运行轨道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而近地卫星的发射速度就是第一宇宙速度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所以第一宇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宙速度是人造卫星的最小发射速度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最大环绕速度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根据万有引力提供向心力得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轨道半径越小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线速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度越大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在所有环绕地球做匀速圆周运动的卫星中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近地卫星的轨道半径最小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线速度最大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所以近地卫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星的线速度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即第一宇宙速度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是最大环绕速度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EX.4_1#f1087e9a9?vop=1&amp;pid=67170ea9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068955"/>
              </a:xfrm>
              <a:prstGeom prst="rect">
                <a:avLst/>
              </a:prstGeom>
              <a:blipFill>
                <a:blip r:embed="rId3"/>
                <a:stretch>
                  <a:fillRect l="-1389" r="-1331" b="-47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_1#3d21f9691?htil=1&amp;vop=1&amp;pid=67170ea94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7598" y="1655064"/>
            <a:ext cx="1764792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5_2#3d21f9691?htil=1&amp;vop=1&amp;pid=67170ea94&amp;color=0,0,0&amp;vtp=1&amp;bt=1&amp;bbb=1&amp;hb=1&amp;hs=1"/>
          <p:cNvSpPr/>
          <p:nvPr/>
        </p:nvSpPr>
        <p:spPr>
          <a:xfrm>
            <a:off x="832104" y="1508760"/>
            <a:ext cx="864108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如图是关于地球表面发射卫星时的三种宇宙速度的示意图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，下列说法正确的是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AN.6_1#3d21f9691.bracket?vop=1&amp;pid=67170ea94&amp;color=0,0,0&amp;vpa=2&amp;vtp=1"/>
          <p:cNvSpPr/>
          <p:nvPr/>
        </p:nvSpPr>
        <p:spPr>
          <a:xfrm>
            <a:off x="10154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5_BD.5_3#3d21f9691.choices?htil=1&amp;vop=1&amp;pid=67170ea94&amp;color=0,0,0&amp;vtp=1&amp;bbb=1&amp;hs=1"/>
          <p:cNvSpPr/>
          <p:nvPr/>
        </p:nvSpPr>
        <p:spPr>
          <a:xfrm>
            <a:off x="832104" y="2327275"/>
            <a:ext cx="864108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在地球表面附近运行的卫星的速度大于第一宇宙速度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在地球表面附近运行的卫星的速度等于第一宇宙速度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若想让卫星进入月球轨道，发射速度需大于第二宇宙速度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若想让卫星进入太阳轨道，发射速度需大于第三宇宙速度</a:t>
            </a:r>
            <a:endParaRPr lang="en-US" altLang="zh-CN" sz="1800" dirty="0"/>
          </a:p>
        </p:txBody>
      </p:sp>
      <p:sp>
        <p:nvSpPr>
          <p:cNvPr id="6" name="QC_5_AS.7_1#3d21f9691?htil=1&amp;vop=1&amp;pid=67170ea94&amp;color=0,0,0&amp;vtp=1&amp;bbb=1&amp;hb=1&amp;hs=1"/>
          <p:cNvSpPr/>
          <p:nvPr/>
        </p:nvSpPr>
        <p:spPr>
          <a:xfrm>
            <a:off x="827992" y="3978275"/>
            <a:ext cx="10536017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【解析】第一宇宙速度指物体在地面附近绕地球做匀速圆周运动的速度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，所以在地球表面附近运行的卫星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的速度等于第一宇宙速度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，故A错误，B正确；若卫星发射速度大于第二宇宙速度，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则会脱离地球束缚，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不会进入月球轨道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，故C错误；若卫星发射速度大于第三宇宙速度，则会脱离太阳系，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不会进入太阳轨道，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D错误.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63297987e?vop=1&amp;pid=290e8e286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“嫦娥四号”被专家称为“四号星”，它是嫦娥探月工程计划中嫦娥系列的第四颗人造绕月卫星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要任务是更深层次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、更加全面地科学探测月球地貌、资源等方面的信息，完善月球档案资料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.已知月球的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，月球表面的重力加速度为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，月球的平均密度为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.嫦娥四号离月球中心的距离为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，绕月周期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.忽略月球自转，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根据以上信息可以判断下列说法正确的是(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8_1#63297987e?vop=1&amp;pid=290e8e2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_1#63297987e.bracket?vop=1&amp;pid=290e8e286&amp;color=0,0,0&amp;vpa=3&amp;vtp=1"/>
          <p:cNvSpPr/>
          <p:nvPr/>
        </p:nvSpPr>
        <p:spPr>
          <a:xfrm>
            <a:off x="7156163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8_2#63297987e.choices?vop=1&amp;pid=290e8e286&amp;color=0,0,0&amp;vtp=1&amp;bbb=1"/>
              <p:cNvSpPr/>
              <p:nvPr/>
            </p:nvSpPr>
            <p:spPr>
              <a:xfrm>
                <a:off x="832104" y="3114232"/>
                <a:ext cx="10533888" cy="1913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月球的第一宇宙速度为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𝑔𝑟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“嫦娥四号”绕月运行的速度大小为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引力常量可表示为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若从地球上发射“嫦娥四号”，必须达到第二宇宙速度才有可能发射成功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8_2#63297987e.choices?vop=1&amp;pid=290e8e28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10533888" cy="1913255"/>
              </a:xfrm>
              <a:prstGeom prst="rect">
                <a:avLst/>
              </a:prstGeom>
              <a:blipFill>
                <a:blip r:embed="rId4"/>
                <a:stretch>
                  <a:fillRect l="-1389" b="-73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63297987e?vop=1&amp;pid=290e8e286&amp;color=0,0,0&amp;vtp=1&amp;bt=1&amp;bbb=1&amp;hb=1"/>
              <p:cNvSpPr/>
              <p:nvPr/>
            </p:nvSpPr>
            <p:spPr>
              <a:xfrm>
                <a:off x="832104" y="1508760"/>
                <a:ext cx="10533888" cy="3427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【解析】月球的第一宇宙速度为物体在月球表面附近做匀速圆周运动的速度，则有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，故A错误；“嫦娥四号”绕月运行时，由万有引力提供向心力有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月球表面重力加速度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（点拨：忽略月球自转，月球表面物体所受万有引力等于重力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，故B错误；万有引力提供“嫦娥四号”做匀速圆周运动的向心力，则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，又月球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；第二宇宙速度是脱离地球引力束缚的最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小发射速度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，而“嫦娥四号”绕月球运行，未脱离地球引力束缚，所以发射“嫦娥四号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”无须达到第二宇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宙速度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10_1#63297987e?vop=1&amp;pid=290e8e2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427730"/>
              </a:xfrm>
              <a:prstGeom prst="rect">
                <a:avLst/>
              </a:prstGeom>
              <a:blipFill>
                <a:blip r:embed="rId3"/>
                <a:stretch>
                  <a:fillRect l="-1389" r="-1331" b="-40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S.10_1#63297987e?vop=1&amp;pid=290e8e286&amp;color=0,0,0&amp;vtp=1&amp;bt=1&amp;bbb=1&amp;hb=1&amp;uw=1">
            <a:extLst>
              <a:ext uri="{FF2B5EF4-FFF2-40B4-BE49-F238E27FC236}">
                <a16:creationId xmlns:a16="http://schemas.microsoft.com/office/drawing/2014/main" id="{4C0A4FEA-8DBA-6A3D-A55D-1A62550D1532}"/>
              </a:ext>
            </a:extLst>
          </p:cNvPr>
          <p:cNvSpPr/>
          <p:nvPr/>
        </p:nvSpPr>
        <p:spPr>
          <a:xfrm>
            <a:off x="1289304" y="2597563"/>
            <a:ext cx="2759202" cy="4385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1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330443781?vop=1&amp;pid=290e8e286&amp;color=0,0,0&amp;vtp=1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假设某航天员登上某行星进行科学探索，他在该行星表面的北极点由静止释放一个质量为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的物体，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由于该星球大气阻力作用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随下落位移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变化的关系如图所示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（释放瞬间物体所受的大气阻力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）.已知该星球为质量均匀分布的球体，且半径为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，引力常量为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=6.67×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−11</m:t>
                        </m:r>
                      </m:sup>
                    </m:sSup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kg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.忽略行星自转，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1_1#330443781?vop=1&amp;pid=290e8e2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330443781.bracket?vop=1&amp;pid=290e8e286&amp;color=0,0,0&amp;vpa=4&amp;vtp=1"/>
          <p:cNvSpPr/>
          <p:nvPr/>
        </p:nvSpPr>
        <p:spPr>
          <a:xfrm>
            <a:off x="7355681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5_BD.11_2#330443781?htil=2&amp;vop=1&amp;pid=290e8e28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1625" y="3241232"/>
            <a:ext cx="1261872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1_3#330443781.choices?htil=2&amp;vop=1&amp;pid=290e8e286&amp;color=0,0,0&amp;vtp=1&amp;bbb=1"/>
              <p:cNvSpPr/>
              <p:nvPr/>
            </p:nvSpPr>
            <p:spPr>
              <a:xfrm>
                <a:off x="832104" y="3114232"/>
                <a:ext cx="9144000" cy="1634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该行星的第一宇宙速度的大小为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该行星的第一宇宙速度的大小为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7.9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该行星的平均密度为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5.5×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在北极点释放的该物体落地时的最大速度为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1_3#330443781.choices?htil=2&amp;vop=1&amp;pid=290e8e28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9144000" cy="1634935"/>
              </a:xfrm>
              <a:prstGeom prst="rect">
                <a:avLst/>
              </a:prstGeom>
              <a:blipFill>
                <a:blip r:embed="rId5"/>
                <a:stretch>
                  <a:fillRect l="-1600" b="-8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330443781?vop=1&amp;pid=290e8e286&amp;color=0,0,0&amp;vtp=1&amp;bt=1&amp;bbb=1&amp;hb=1"/>
              <p:cNvSpPr/>
              <p:nvPr/>
            </p:nvSpPr>
            <p:spPr>
              <a:xfrm>
                <a:off x="832104" y="1512000"/>
                <a:ext cx="10533888" cy="2433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【解析】分析题意结合图像可知，开始下落瞬间，物体只受重力作用，忽略行星自转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，根据万有引力等于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，解得行星的质量为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，在行星表面飞行的卫星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，根据万有引力提供向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心力有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，联立求得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4×4×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，故A正确，B错误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；根据密度公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𝐺𝑅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×6.67×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≈3.6×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，故C错误；根据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×4×9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，可知最大速度为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13_1#330443781?vop=1&amp;pid=290e8e28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433638"/>
              </a:xfrm>
              <a:prstGeom prst="rect">
                <a:avLst/>
              </a:prstGeom>
              <a:blipFill>
                <a:blip r:embed="rId3"/>
                <a:stretch>
                  <a:fillRect l="-1389" r="-1331" b="-35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2287</Words>
  <Application>Microsoft Office PowerPoint</Application>
  <PresentationFormat>宽屏</PresentationFormat>
  <Paragraphs>246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2025-10-29T06:48:31Z</dcterms:created>
  <dcterms:modified xsi:type="dcterms:W3CDTF">2025-10-29T06:51:18Z</dcterms:modified>
  <cp:category/>
  <cp:contentStatus/>
</cp:coreProperties>
</file>